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ubik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Abel"/>
      <p:regular r:id="rId30"/>
    </p:embeddedFont>
    <p:embeddedFont>
      <p:font typeface="Spectral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79AB0D-55CB-4A3E-A757-3524B0CDD001}">
  <a:tblStyle styleId="{8C79AB0D-55CB-4A3E-A757-3524B0CDD0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ubikMedium-regular.fntdata"/><Relationship Id="rId21" Type="http://schemas.openxmlformats.org/officeDocument/2006/relationships/slide" Target="slides/slide16.xml"/><Relationship Id="rId24" Type="http://schemas.openxmlformats.org/officeDocument/2006/relationships/font" Target="fonts/RubikMedium-italic.fntdata"/><Relationship Id="rId23" Type="http://schemas.openxmlformats.org/officeDocument/2006/relationships/font" Target="fonts/Rubik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ubik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ectral-regular.fntdata"/><Relationship Id="rId30" Type="http://schemas.openxmlformats.org/officeDocument/2006/relationships/font" Target="fonts/Abel-regular.fntdata"/><Relationship Id="rId11" Type="http://schemas.openxmlformats.org/officeDocument/2006/relationships/slide" Target="slides/slide6.xml"/><Relationship Id="rId33" Type="http://schemas.openxmlformats.org/officeDocument/2006/relationships/font" Target="fonts/Spectral-italic.fntdata"/><Relationship Id="rId10" Type="http://schemas.openxmlformats.org/officeDocument/2006/relationships/slide" Target="slides/slide5.xml"/><Relationship Id="rId32" Type="http://schemas.openxmlformats.org/officeDocument/2006/relationships/font" Target="fonts/Spectral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pectral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60612941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60612941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6061294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6061294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49ab606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49ab606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60612941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60612941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6106d0a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6106d0a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6106d0a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6106d0a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fad4fc4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fad4fc4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aea31311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aea31311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60612941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6061294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60612941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60612941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60612941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60612941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60612941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60612941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061294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061294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60612941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60612941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60612941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60612941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8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116" name="Google Shape;116;p11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1"/>
          <p:cNvSpPr txBox="1"/>
          <p:nvPr>
            <p:ph hasCustomPrompt="1" type="title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flipH="1" rot="-1514360">
            <a:off x="-1463407" y="-1848832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flipH="1" rot="-1430259">
            <a:off x="-1396986" y="-1399018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 flipH="1" rot="-1430259">
            <a:off x="-1653489" y="-1180746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15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15"/>
          <p:cNvSpPr txBox="1"/>
          <p:nvPr>
            <p:ph hasCustomPrompt="1"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15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15"/>
          <p:cNvSpPr txBox="1"/>
          <p:nvPr>
            <p:ph hasCustomPrompt="1"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15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15"/>
          <p:cNvSpPr txBox="1"/>
          <p:nvPr>
            <p:ph hasCustomPrompt="1"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15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15"/>
          <p:cNvSpPr txBox="1"/>
          <p:nvPr>
            <p:ph hasCustomPrompt="1"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15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15"/>
          <p:cNvSpPr txBox="1"/>
          <p:nvPr>
            <p:ph hasCustomPrompt="1"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15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15"/>
          <p:cNvSpPr txBox="1"/>
          <p:nvPr>
            <p:ph hasCustomPrompt="1"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2" name="Google Shape;182;p16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16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16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16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16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16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1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1" type="subTitle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17"/>
          <p:cNvSpPr txBox="1"/>
          <p:nvPr>
            <p:ph idx="2" type="subTitle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17"/>
          <p:cNvSpPr txBox="1"/>
          <p:nvPr>
            <p:ph idx="3" type="subTitle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17"/>
          <p:cNvSpPr txBox="1"/>
          <p:nvPr>
            <p:ph idx="4" type="subTitle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17"/>
          <p:cNvSpPr txBox="1"/>
          <p:nvPr>
            <p:ph idx="5" type="subTitle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" name="Google Shape;203;p17"/>
          <p:cNvSpPr txBox="1"/>
          <p:nvPr>
            <p:ph idx="6" type="subTitle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17"/>
          <p:cNvSpPr txBox="1"/>
          <p:nvPr>
            <p:ph idx="7" type="subTitle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17"/>
          <p:cNvSpPr txBox="1"/>
          <p:nvPr>
            <p:ph idx="8" type="subTitle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208" name="Google Shape;208;p18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209" name="Google Shape;209;p1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18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213" name="Google Shape;213;p1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219" name="Google Shape;219;p19"/>
          <p:cNvGrpSpPr/>
          <p:nvPr/>
        </p:nvGrpSpPr>
        <p:grpSpPr>
          <a:xfrm>
            <a:off x="4912189" y="-2543127"/>
            <a:ext cx="5436706" cy="5991674"/>
            <a:chOff x="5129250" y="-2537327"/>
            <a:chExt cx="5436706" cy="5991674"/>
          </a:xfrm>
        </p:grpSpPr>
        <p:sp>
          <p:nvSpPr>
            <p:cNvPr id="220" name="Google Shape;220;p1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-1412384" y="2219348"/>
            <a:ext cx="5773513" cy="5606870"/>
            <a:chOff x="-2896958" y="1534023"/>
            <a:chExt cx="5773513" cy="5606870"/>
          </a:xfrm>
        </p:grpSpPr>
        <p:sp>
          <p:nvSpPr>
            <p:cNvPr id="224" name="Google Shape;224;p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9"/>
          <p:cNvSpPr txBox="1"/>
          <p:nvPr>
            <p:ph idx="1" type="subTitle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1"/>
          <p:cNvSpPr txBox="1"/>
          <p:nvPr>
            <p:ph idx="1" type="subTitle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249" name="Google Shape;249;p22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 rot="-1514338">
              <a:off x="8693921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 rot="-1514338">
              <a:off x="7655649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 rot="-1514338">
              <a:off x="7628768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5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259" name="Google Shape;259;p23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3"/>
          <p:cNvSpPr txBox="1"/>
          <p:nvPr>
            <p:ph idx="1" type="subTitle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9" name="Google Shape;269;p24"/>
          <p:cNvSpPr txBox="1"/>
          <p:nvPr>
            <p:ph idx="2" type="subTitle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4"/>
          <p:cNvSpPr txBox="1"/>
          <p:nvPr>
            <p:ph idx="3" type="subTitle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24"/>
          <p:cNvSpPr txBox="1"/>
          <p:nvPr>
            <p:ph idx="5" type="subTitle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24"/>
          <p:cNvSpPr txBox="1"/>
          <p:nvPr>
            <p:ph idx="7" type="subTitle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24"/>
          <p:cNvSpPr txBox="1"/>
          <p:nvPr>
            <p:ph idx="8" type="subTitle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" name="Google Shape;276;p24"/>
          <p:cNvSpPr txBox="1"/>
          <p:nvPr>
            <p:ph idx="9" type="subTitle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24"/>
          <p:cNvSpPr txBox="1"/>
          <p:nvPr>
            <p:ph idx="13" type="subTitle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24"/>
          <p:cNvSpPr txBox="1"/>
          <p:nvPr>
            <p:ph idx="14" type="subTitle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24"/>
          <p:cNvSpPr txBox="1"/>
          <p:nvPr>
            <p:ph idx="15" type="subTitle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0" name="Google Shape;280;p2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81" name="Google Shape;281;p24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282" name="Google Shape;282;p24"/>
            <p:cNvSpPr/>
            <p:nvPr/>
          </p:nvSpPr>
          <p:spPr>
            <a:xfrm flipH="1" rot="-1514522">
              <a:off x="-1358416" y="-1677542"/>
              <a:ext cx="2459868" cy="2582326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flipH="1" rot="-1514455">
              <a:off x="8677413" y="4441916"/>
              <a:ext cx="1597641" cy="172251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flipH="1" rot="-1514455">
              <a:off x="8191049" y="4141902"/>
              <a:ext cx="1557889" cy="188893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flipH="1" rot="-1514455">
              <a:off x="8178446" y="4089912"/>
              <a:ext cx="1800860" cy="1890511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flipH="1" rot="-1430168">
              <a:off x="-1303062" y="-1300746"/>
              <a:ext cx="2162115" cy="2331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flipH="1" rot="-1430168">
              <a:off x="-1517927" y="-1117903"/>
              <a:ext cx="2108318" cy="255633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290" name="Google Shape;290;p25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5"/>
          <p:cNvSpPr txBox="1"/>
          <p:nvPr>
            <p:ph hasCustomPrompt="1" type="title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0" name="Google Shape;300;p25"/>
          <p:cNvSpPr txBox="1"/>
          <p:nvPr>
            <p:ph hasCustomPrompt="1"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2" name="Google Shape;302;p25"/>
          <p:cNvSpPr txBox="1"/>
          <p:nvPr>
            <p:ph hasCustomPrompt="1" idx="4" type="title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idx="5" type="subTitle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6" name="Google Shape;316;p26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7" name="Google Shape;317;p26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8" name="Google Shape;318;p26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6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flipH="1" rot="10800000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3" type="subTitle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4" type="subTitle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95" name="Google Shape;95;p9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105" name="Google Shape;105;p10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utomatesystems.co.uk/automatic-car-park-barriers" TargetMode="External"/><Relationship Id="rId4" Type="http://schemas.openxmlformats.org/officeDocument/2006/relationships/hyperlink" Target="https://www.automatesystems.co.uk/automatic-car-park-barriers" TargetMode="External"/><Relationship Id="rId5" Type="http://schemas.openxmlformats.org/officeDocument/2006/relationships/hyperlink" Target="https://www.automatesystems.co.uk/automatic-car-park-barriers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ctrTitle"/>
          </p:nvPr>
        </p:nvSpPr>
        <p:spPr>
          <a:xfrm>
            <a:off x="2562825" y="1253850"/>
            <a:ext cx="4018500" cy="26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IOT Parking System</a:t>
            </a:r>
            <a:endParaRPr sz="6200"/>
          </a:p>
        </p:txBody>
      </p:sp>
      <p:sp>
        <p:nvSpPr>
          <p:cNvPr id="325" name="Google Shape;325;p27"/>
          <p:cNvSpPr txBox="1"/>
          <p:nvPr>
            <p:ph idx="1" type="subTitle"/>
          </p:nvPr>
        </p:nvSpPr>
        <p:spPr>
          <a:xfrm>
            <a:off x="2053200" y="4108050"/>
            <a:ext cx="50376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CIE 405 Project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1996950" y="1813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Code (Motor &amp; Sensors)</a:t>
            </a:r>
            <a:endParaRPr/>
          </a:p>
        </p:txBody>
      </p:sp>
      <p:sp>
        <p:nvSpPr>
          <p:cNvPr id="402" name="Google Shape;402;p36"/>
          <p:cNvSpPr txBox="1"/>
          <p:nvPr/>
        </p:nvSpPr>
        <p:spPr>
          <a:xfrm>
            <a:off x="209100" y="848550"/>
            <a:ext cx="50166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//open the gaaaaaaaates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stepper.moveTo(stepsPerRevolution);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while(stepper.distanceToGo() != 0)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{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  stepper.run();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}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//close the gates after a small delay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delay(1500);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// check current stepper motor position to invert direction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stepper.moveTo(-stepsPerRevolution);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while(stepper.distanceToGo() != 0)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{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  stepper.run();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}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     delay(3000);</a:t>
            </a:r>
            <a:endParaRPr b="1" i="1" sz="14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5354275" y="764850"/>
            <a:ext cx="328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Spectral"/>
                <a:ea typeface="Spectral"/>
                <a:cs typeface="Spectral"/>
                <a:sym typeface="Spectral"/>
              </a:rPr>
              <a:t>Serial Communication to esp</a:t>
            </a:r>
            <a:endParaRPr sz="1300">
              <a:solidFill>
                <a:schemeClr val="accent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25" y="1800500"/>
            <a:ext cx="35337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idx="1" type="subTitle"/>
          </p:nvPr>
        </p:nvSpPr>
        <p:spPr>
          <a:xfrm>
            <a:off x="4874675" y="1795925"/>
            <a:ext cx="3865800" cy="26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trigger3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LOW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delayMicroseconds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FF9E6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trigger3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HIGH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delayMicroseconds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FF9E64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trigger3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LOW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duration3 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AA2F7"/>
                </a:solidFill>
                <a:latin typeface="Courier New"/>
                <a:ea typeface="Courier New"/>
                <a:cs typeface="Courier New"/>
                <a:sym typeface="Courier New"/>
              </a:rPr>
              <a:t>pulseIn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echo3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HIGH</a:t>
            </a:r>
            <a:r>
              <a:rPr lang="en" sz="1250">
                <a:solidFill>
                  <a:srgbClr val="9ABDF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 distance3 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duration3 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FF9E64"/>
                </a:solidFill>
                <a:latin typeface="Courier New"/>
                <a:ea typeface="Courier New"/>
                <a:cs typeface="Courier New"/>
                <a:sym typeface="Courier New"/>
              </a:rPr>
              <a:t>0.034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250">
                <a:solidFill>
                  <a:srgbClr val="A9B1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FF9E6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i="1" lang="en" sz="1250">
                <a:solidFill>
                  <a:srgbClr val="444B6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250">
                <a:latin typeface="Courier New"/>
                <a:ea typeface="Courier New"/>
                <a:cs typeface="Courier New"/>
                <a:sym typeface="Courier New"/>
              </a:rPr>
              <a:t>// Speed of sound wave divided by 2 (go and back)</a:t>
            </a:r>
            <a:endParaRPr i="1" sz="12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0" name="Google Shape;410;p37"/>
          <p:cNvSpPr txBox="1"/>
          <p:nvPr>
            <p:ph type="title"/>
          </p:nvPr>
        </p:nvSpPr>
        <p:spPr>
          <a:xfrm>
            <a:off x="1996950" y="18135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 Code</a:t>
            </a:r>
            <a:endParaRPr/>
          </a:p>
        </p:txBody>
      </p:sp>
      <p:sp>
        <p:nvSpPr>
          <p:cNvPr id="411" name="Google Shape;411;p37"/>
          <p:cNvSpPr txBox="1"/>
          <p:nvPr/>
        </p:nvSpPr>
        <p:spPr>
          <a:xfrm>
            <a:off x="248375" y="764850"/>
            <a:ext cx="4416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0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\\Detect a vehicle with Ultrasonic sensor 1,2 and 3</a:t>
            </a:r>
            <a:endParaRPr sz="9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050">
                <a:solidFill>
                  <a:srgbClr val="BB9AF7"/>
                </a:solidFill>
                <a:latin typeface="Spectral"/>
                <a:ea typeface="Spectral"/>
                <a:cs typeface="Spectral"/>
                <a:sym typeface="Spectral"/>
              </a:rPr>
              <a:t>if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distance1 </a:t>
            </a:r>
            <a:r>
              <a:rPr lang="en" sz="1050">
                <a:solidFill>
                  <a:srgbClr val="BB9AF7"/>
                </a:solidFill>
                <a:latin typeface="Spectral"/>
                <a:ea typeface="Spectral"/>
                <a:cs typeface="Spectral"/>
                <a:sym typeface="Spectral"/>
              </a:rPr>
              <a:t>&lt;</a:t>
            </a: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US_threshold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)</a:t>
            </a:r>
            <a:r>
              <a:rPr i="1" lang="en" sz="1050">
                <a:solidFill>
                  <a:srgbClr val="444B6A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" sz="10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//if a car stands in the lane1</a:t>
            </a:r>
            <a:endParaRPr i="1" sz="10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{</a:t>
            </a:r>
            <a:endParaRPr sz="10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444B6A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r>
              <a:rPr i="1" lang="en" sz="10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//setting the status of the lane to full</a:t>
            </a:r>
            <a:endParaRPr i="1" sz="10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r>
              <a:rPr lang="en" sz="1050">
                <a:solidFill>
                  <a:srgbClr val="C0CAF5"/>
                </a:solidFill>
                <a:latin typeface="Spectral"/>
                <a:ea typeface="Spectral"/>
                <a:cs typeface="Spectral"/>
                <a:sym typeface="Spectral"/>
              </a:rPr>
              <a:t>Firebase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r>
              <a:rPr lang="en" sz="1050">
                <a:solidFill>
                  <a:srgbClr val="7AA2F7"/>
                </a:solidFill>
                <a:latin typeface="Spectral"/>
                <a:ea typeface="Spectral"/>
                <a:cs typeface="Spectral"/>
                <a:sym typeface="Spectral"/>
              </a:rPr>
              <a:t>setString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(firebaseData, 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ECE6A"/>
                </a:solidFill>
                <a:latin typeface="Spectral"/>
                <a:ea typeface="Spectral"/>
                <a:cs typeface="Spectral"/>
                <a:sym typeface="Spectral"/>
              </a:rPr>
              <a:t>Lane1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",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ECE6A"/>
                </a:solidFill>
                <a:latin typeface="Spectral"/>
                <a:ea typeface="Spectral"/>
                <a:cs typeface="Spectral"/>
                <a:sym typeface="Spectral"/>
              </a:rPr>
              <a:t>full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)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;</a:t>
            </a:r>
            <a:endParaRPr sz="10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 }</a:t>
            </a:r>
            <a:endParaRPr sz="10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lang="en" sz="1050">
                <a:solidFill>
                  <a:srgbClr val="BB9AF7"/>
                </a:solidFill>
                <a:latin typeface="Spectral"/>
                <a:ea typeface="Spectral"/>
                <a:cs typeface="Spectral"/>
                <a:sym typeface="Spectral"/>
              </a:rPr>
              <a:t>else</a:t>
            </a:r>
            <a:endParaRPr sz="1050">
              <a:solidFill>
                <a:srgbClr val="BB9AF7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1D6"/>
                </a:solidFill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{</a:t>
            </a:r>
            <a:endParaRPr sz="10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444B6A"/>
                </a:solidFill>
                <a:latin typeface="Spectral"/>
                <a:ea typeface="Spectral"/>
                <a:cs typeface="Spectral"/>
                <a:sym typeface="Spectral"/>
              </a:rPr>
              <a:t>   </a:t>
            </a:r>
            <a:r>
              <a:rPr i="1" lang="en" sz="105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 //setting the status of the lane to empty</a:t>
            </a:r>
            <a:endParaRPr i="1" sz="10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r>
              <a:rPr lang="en" sz="1050">
                <a:solidFill>
                  <a:srgbClr val="C0CAF5"/>
                </a:solidFill>
                <a:latin typeface="Spectral"/>
                <a:ea typeface="Spectral"/>
                <a:cs typeface="Spectral"/>
                <a:sym typeface="Spectral"/>
              </a:rPr>
              <a:t>Firebase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r>
              <a:rPr lang="en" sz="1050">
                <a:solidFill>
                  <a:srgbClr val="7AA2F7"/>
                </a:solidFill>
                <a:latin typeface="Spectral"/>
                <a:ea typeface="Spectral"/>
                <a:cs typeface="Spectral"/>
                <a:sym typeface="Spectral"/>
              </a:rPr>
              <a:t>setString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(firebaseData, 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ECE6A"/>
                </a:solidFill>
                <a:latin typeface="Spectral"/>
                <a:ea typeface="Spectral"/>
                <a:cs typeface="Spectral"/>
                <a:sym typeface="Spectral"/>
              </a:rPr>
              <a:t>Lane1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",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ECE6A"/>
                </a:solidFill>
                <a:latin typeface="Spectral"/>
                <a:ea typeface="Spectral"/>
                <a:cs typeface="Spectral"/>
                <a:sym typeface="Spectral"/>
              </a:rPr>
              <a:t>empty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"</a:t>
            </a: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)</a:t>
            </a:r>
            <a:r>
              <a:rPr lang="en" sz="1050">
                <a:solidFill>
                  <a:srgbClr val="89DDFF"/>
                </a:solidFill>
                <a:latin typeface="Spectral"/>
                <a:ea typeface="Spectral"/>
                <a:cs typeface="Spectral"/>
                <a:sym typeface="Spectral"/>
              </a:rPr>
              <a:t>;</a:t>
            </a:r>
            <a:endParaRPr sz="1050">
              <a:solidFill>
                <a:srgbClr val="9ABDF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ABDF5"/>
                </a:solidFill>
                <a:latin typeface="Spectral"/>
                <a:ea typeface="Spectral"/>
                <a:cs typeface="Spectral"/>
                <a:sym typeface="Spectral"/>
              </a:rPr>
              <a:t>  }</a:t>
            </a:r>
            <a:endParaRPr b="1" i="1" sz="105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5577475" y="1301850"/>
            <a:ext cx="28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Spectral"/>
                <a:ea typeface="Spectral"/>
                <a:cs typeface="Spectral"/>
                <a:sym typeface="Spectral"/>
              </a:rPr>
              <a:t>Ultrasonic Detection Code</a:t>
            </a:r>
            <a:endParaRPr>
              <a:solidFill>
                <a:schemeClr val="accent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95425" y="2964825"/>
            <a:ext cx="328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  <a:latin typeface="Spectral"/>
                <a:ea typeface="Spectral"/>
                <a:cs typeface="Spectral"/>
                <a:sym typeface="Spectral"/>
              </a:rPr>
              <a:t>Serial Communication to arduino</a:t>
            </a:r>
            <a:endParaRPr sz="1300">
              <a:solidFill>
                <a:schemeClr val="accent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25" y="3587100"/>
            <a:ext cx="27813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App Inventor &amp; firebase</a:t>
            </a:r>
            <a:endParaRPr/>
          </a:p>
        </p:txBody>
      </p:sp>
      <p:pic>
        <p:nvPicPr>
          <p:cNvPr id="420" name="Google Shape;4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4" y="1071238"/>
            <a:ext cx="4609400" cy="26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224" y="1032883"/>
            <a:ext cx="1872950" cy="307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350" y="3259150"/>
            <a:ext cx="3883300" cy="16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/>
          <p:nvPr>
            <p:ph idx="1" type="subTitle"/>
          </p:nvPr>
        </p:nvSpPr>
        <p:spPr>
          <a:xfrm>
            <a:off x="171375" y="1220300"/>
            <a:ext cx="6612600" cy="3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If we were to implement the this project in a parking lot,motor selection is the most important step.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First we would start by measuring the </a:t>
            </a: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Width of Passage Clearance</a:t>
            </a: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 to determine the </a:t>
            </a: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length</a:t>
            </a: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 of the barrier and its weight. From weight and </a:t>
            </a: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length of barrier we can easily determine the torque needed to move the barrier.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then we would assume that the barrier should rotate 90 degrees in 2-3 seconds which translates to 10-15 rpm.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pectral"/>
                <a:ea typeface="Spectral"/>
                <a:cs typeface="Spectral"/>
                <a:sym typeface="Spectral"/>
              </a:rPr>
              <a:t>Lastly, we have the torque needed to actuate the barrier and a reasonable rpm to do so now we can start motor selection.</a:t>
            </a:r>
            <a:endParaRPr sz="15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8" name="Google Shape;428;p3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Selection</a:t>
            </a:r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7002750" y="312575"/>
            <a:ext cx="195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This motor selection process is very similar to that of arm robot but with a single joint.</a:t>
            </a:r>
            <a:endParaRPr sz="160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idx="1" type="subTitle"/>
          </p:nvPr>
        </p:nvSpPr>
        <p:spPr>
          <a:xfrm>
            <a:off x="2077771" y="1481925"/>
            <a:ext cx="22119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Rapid-N Barrier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for </a:t>
            </a:r>
            <a:r>
              <a:rPr lang="en" u="sng">
                <a:solidFill>
                  <a:schemeClr val="hlink"/>
                </a:solidFill>
                <a:hlinkClick r:id="rId4"/>
              </a:rPr>
              <a:t>manuals</a:t>
            </a:r>
            <a:endParaRPr/>
          </a:p>
        </p:txBody>
      </p:sp>
      <p:sp>
        <p:nvSpPr>
          <p:cNvPr id="435" name="Google Shape;435;p4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Automate</a:t>
            </a:r>
            <a:r>
              <a:rPr lang="en"/>
              <a:t> </a:t>
            </a:r>
            <a:r>
              <a:rPr lang="en"/>
              <a:t>Barrier Examples</a:t>
            </a:r>
            <a:endParaRPr/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1988" y="1214438"/>
            <a:ext cx="143827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200" y="2215999"/>
            <a:ext cx="5557174" cy="19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Powered Barrier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522" y="1436702"/>
            <a:ext cx="3839600" cy="28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0475"/>
            <a:ext cx="4688723" cy="256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idx="2" type="title"/>
          </p:nvPr>
        </p:nvSpPr>
        <p:spPr>
          <a:xfrm>
            <a:off x="2409150" y="739975"/>
            <a:ext cx="43257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THANKS!</a:t>
            </a:r>
            <a:endParaRPr sz="5100"/>
          </a:p>
        </p:txBody>
      </p:sp>
      <p:sp>
        <p:nvSpPr>
          <p:cNvPr id="450" name="Google Shape;450;p42"/>
          <p:cNvSpPr txBox="1"/>
          <p:nvPr/>
        </p:nvSpPr>
        <p:spPr>
          <a:xfrm>
            <a:off x="894225" y="2501275"/>
            <a:ext cx="1681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Spectral"/>
                <a:ea typeface="Spectral"/>
                <a:cs typeface="Spectral"/>
                <a:sym typeface="Spectral"/>
              </a:rPr>
              <a:t>We found the optimal parking spot!</a:t>
            </a:r>
            <a:endParaRPr sz="1900">
              <a:solidFill>
                <a:schemeClr val="accent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850" y="1733337"/>
            <a:ext cx="4611600" cy="25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0" y="398025"/>
            <a:ext cx="27777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331" name="Google Shape;331;p28"/>
          <p:cNvGrpSpPr/>
          <p:nvPr/>
        </p:nvGrpSpPr>
        <p:grpSpPr>
          <a:xfrm>
            <a:off x="6434328" y="2902687"/>
            <a:ext cx="349375" cy="349407"/>
            <a:chOff x="5549861" y="3817349"/>
            <a:chExt cx="345642" cy="345674"/>
          </a:xfrm>
        </p:grpSpPr>
        <p:sp>
          <p:nvSpPr>
            <p:cNvPr id="332" name="Google Shape;332;p28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28"/>
          <p:cNvGrpSpPr/>
          <p:nvPr/>
        </p:nvGrpSpPr>
        <p:grpSpPr>
          <a:xfrm>
            <a:off x="1636975" y="1164249"/>
            <a:ext cx="4973211" cy="3679652"/>
            <a:chOff x="2572100" y="1956700"/>
            <a:chExt cx="2449375" cy="1759000"/>
          </a:xfrm>
        </p:grpSpPr>
        <p:sp>
          <p:nvSpPr>
            <p:cNvPr id="336" name="Google Shape;336;p28"/>
            <p:cNvSpPr/>
            <p:nvPr/>
          </p:nvSpPr>
          <p:spPr>
            <a:xfrm>
              <a:off x="2572100" y="1956700"/>
              <a:ext cx="2449375" cy="1759000"/>
            </a:xfrm>
            <a:custGeom>
              <a:rect b="b" l="l" r="r" t="t"/>
              <a:pathLst>
                <a:path extrusionOk="0" h="70360" w="97975">
                  <a:moveTo>
                    <a:pt x="89425" y="5142"/>
                  </a:moveTo>
                  <a:lnTo>
                    <a:pt x="89425" y="65248"/>
                  </a:lnTo>
                  <a:lnTo>
                    <a:pt x="4319" y="65248"/>
                  </a:lnTo>
                  <a:lnTo>
                    <a:pt x="4319" y="5142"/>
                  </a:lnTo>
                  <a:close/>
                  <a:moveTo>
                    <a:pt x="5347" y="0"/>
                  </a:moveTo>
                  <a:cubicBezTo>
                    <a:pt x="2380" y="0"/>
                    <a:pt x="0" y="2380"/>
                    <a:pt x="0" y="5347"/>
                  </a:cubicBezTo>
                  <a:lnTo>
                    <a:pt x="0" y="65013"/>
                  </a:lnTo>
                  <a:cubicBezTo>
                    <a:pt x="0" y="67980"/>
                    <a:pt x="2380" y="70360"/>
                    <a:pt x="5347" y="70360"/>
                  </a:cubicBezTo>
                  <a:lnTo>
                    <a:pt x="92628" y="70360"/>
                  </a:lnTo>
                  <a:cubicBezTo>
                    <a:pt x="95565" y="70360"/>
                    <a:pt x="97974" y="67980"/>
                    <a:pt x="97974" y="65013"/>
                  </a:cubicBezTo>
                  <a:lnTo>
                    <a:pt x="97974" y="5347"/>
                  </a:lnTo>
                  <a:cubicBezTo>
                    <a:pt x="97974" y="2380"/>
                    <a:pt x="95565" y="0"/>
                    <a:pt x="926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837100" y="2777450"/>
              <a:ext cx="137375" cy="117150"/>
            </a:xfrm>
            <a:custGeom>
              <a:rect b="b" l="l" r="r" t="t"/>
              <a:pathLst>
                <a:path extrusionOk="0" h="4686" w="5495">
                  <a:moveTo>
                    <a:pt x="3136" y="1"/>
                  </a:moveTo>
                  <a:cubicBezTo>
                    <a:pt x="2561" y="1"/>
                    <a:pt x="1974" y="215"/>
                    <a:pt x="1499" y="690"/>
                  </a:cubicBezTo>
                  <a:cubicBezTo>
                    <a:pt x="0" y="2159"/>
                    <a:pt x="1058" y="4686"/>
                    <a:pt x="3144" y="4686"/>
                  </a:cubicBezTo>
                  <a:cubicBezTo>
                    <a:pt x="4437" y="4686"/>
                    <a:pt x="5494" y="3657"/>
                    <a:pt x="5494" y="2365"/>
                  </a:cubicBezTo>
                  <a:cubicBezTo>
                    <a:pt x="5494" y="934"/>
                    <a:pt x="4339" y="1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2621300" y="2709500"/>
              <a:ext cx="19850" cy="253400"/>
            </a:xfrm>
            <a:custGeom>
              <a:rect b="b" l="l" r="r" t="t"/>
              <a:pathLst>
                <a:path extrusionOk="0" h="10136" w="794">
                  <a:moveTo>
                    <a:pt x="382" y="0"/>
                  </a:moveTo>
                  <a:cubicBezTo>
                    <a:pt x="177" y="0"/>
                    <a:pt x="0" y="177"/>
                    <a:pt x="0" y="412"/>
                  </a:cubicBezTo>
                  <a:lnTo>
                    <a:pt x="0" y="9724"/>
                  </a:lnTo>
                  <a:cubicBezTo>
                    <a:pt x="0" y="9959"/>
                    <a:pt x="177" y="10136"/>
                    <a:pt x="382" y="10136"/>
                  </a:cubicBezTo>
                  <a:cubicBezTo>
                    <a:pt x="617" y="10136"/>
                    <a:pt x="794" y="9959"/>
                    <a:pt x="794" y="9724"/>
                  </a:cubicBezTo>
                  <a:lnTo>
                    <a:pt x="794" y="412"/>
                  </a:lnTo>
                  <a:cubicBezTo>
                    <a:pt x="794" y="177"/>
                    <a:pt x="61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39" name="Google Shape;339;p28"/>
          <p:cNvGraphicFramePr/>
          <p:nvPr/>
        </p:nvGraphicFramePr>
        <p:xfrm>
          <a:off x="1935688" y="193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{8C79AB0D-55CB-4A3E-A757-3524B0CDD001}</a:tableStyleId>
              </a:tblPr>
              <a:tblGrid>
                <a:gridCol w="2849125"/>
                <a:gridCol w="13276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Mohamed Ali Saleh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201902216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Gehan Sherif Helmy 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201901989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Muhammad Khalid Anwer 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201901493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Ahmed Mohamed Ibrahem </a:t>
                      </a:r>
                      <a:endParaRPr sz="15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201902227</a:t>
                      </a:r>
                      <a:endParaRPr sz="1600">
                        <a:solidFill>
                          <a:schemeClr val="accent4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Omar Emad Mohamed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accent4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201901607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idx="1" type="subTitle"/>
          </p:nvPr>
        </p:nvSpPr>
        <p:spPr>
          <a:xfrm>
            <a:off x="952350" y="1108450"/>
            <a:ext cx="7239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With The increase in the population vehicle-to-person ratio increased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proportionally. Which means more carbon emissions and with an unmanaged parking system this could make the carbon emissions even worse. So we are in need of a smart parking system.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63" y="2963125"/>
            <a:ext cx="4061326" cy="20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idx="1" type="subTitle"/>
          </p:nvPr>
        </p:nvSpPr>
        <p:spPr>
          <a:xfrm>
            <a:off x="754950" y="1102763"/>
            <a:ext cx="7531200" cy="13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If we could indicate to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the drivers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that this parking lot has no free spots for them we would save the effort of exploring the parking lot, reduce the time needed to park and most importantly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reduce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carbon emissions.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2" name="Google Shape;352;p30"/>
          <p:cNvSpPr txBox="1"/>
          <p:nvPr>
            <p:ph type="title"/>
          </p:nvPr>
        </p:nvSpPr>
        <p:spPr>
          <a:xfrm>
            <a:off x="1996950" y="37037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Possible Solution</a:t>
            </a: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325" y="2536025"/>
            <a:ext cx="5283338" cy="236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idx="1" type="subTitle"/>
          </p:nvPr>
        </p:nvSpPr>
        <p:spPr>
          <a:xfrm>
            <a:off x="400200" y="1232750"/>
            <a:ext cx="4175100" cy="3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We first detect and count the cars already in the parking lot and then collect this information and send it to either a screen 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in front</a:t>
            </a: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 of the parking lot or to a cloud which will be then used by a server to tell the driver through a phone app that the state of parking lot.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9" name="Google Shape;359;p3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System</a:t>
            </a:r>
            <a:endParaRPr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163" y="1143200"/>
            <a:ext cx="2627664" cy="3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/>
          <p:nvPr>
            <p:ph idx="1" type="subTitle"/>
          </p:nvPr>
        </p:nvSpPr>
        <p:spPr>
          <a:xfrm>
            <a:off x="1749825" y="1317375"/>
            <a:ext cx="5491800" cy="9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To 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mimic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the idea of the system on a small scale we will need the following components.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6" name="Google Shape;366;p3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Miniature</a:t>
            </a:r>
            <a:r>
              <a:rPr lang="en"/>
              <a:t> of System</a:t>
            </a:r>
            <a:endParaRPr/>
          </a:p>
        </p:txBody>
      </p:sp>
      <p:sp>
        <p:nvSpPr>
          <p:cNvPr id="367" name="Google Shape;367;p32"/>
          <p:cNvSpPr txBox="1"/>
          <p:nvPr>
            <p:ph idx="1" type="subTitle"/>
          </p:nvPr>
        </p:nvSpPr>
        <p:spPr>
          <a:xfrm>
            <a:off x="499650" y="2172975"/>
            <a:ext cx="2891700" cy="27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3 Ultrasonic Sensors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2 IR Sensors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Arduino Uno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Esp 8266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2 Stepper Motors 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5875150" y="2277375"/>
            <a:ext cx="2818800" cy="25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2 Stepper Drivers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LCD screen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A LOT of jumpers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Breadboard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" sz="1800">
                <a:latin typeface="Spectral"/>
                <a:ea typeface="Spectral"/>
                <a:cs typeface="Spectral"/>
                <a:sym typeface="Spectral"/>
              </a:rPr>
              <a:t>3 Toy Cars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idx="1" type="subTitle"/>
          </p:nvPr>
        </p:nvSpPr>
        <p:spPr>
          <a:xfrm>
            <a:off x="6684975" y="539500"/>
            <a:ext cx="2349600" cy="14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Note</a:t>
            </a: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: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we added three 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ultrasonic sensors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to detect vehicles parked and an arduino Uno to provide 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sufficient</a:t>
            </a:r>
            <a:r>
              <a:rPr lang="en" sz="1600">
                <a:latin typeface="Spectral"/>
                <a:ea typeface="Spectral"/>
                <a:cs typeface="Spectral"/>
                <a:sym typeface="Spectral"/>
              </a:rPr>
              <a:t> pins.</a:t>
            </a:r>
            <a:endParaRPr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(Old)</a:t>
            </a:r>
            <a:endParaRPr/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62" y="1227750"/>
            <a:ext cx="6466674" cy="34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idx="1" type="subTitle"/>
          </p:nvPr>
        </p:nvSpPr>
        <p:spPr>
          <a:xfrm>
            <a:off x="6665075" y="1156325"/>
            <a:ext cx="2349600" cy="14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Sensors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Display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Microcontrollers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pectral"/>
                <a:ea typeface="Spectral"/>
                <a:cs typeface="Spectral"/>
                <a:sym typeface="Spectral"/>
              </a:rPr>
              <a:t>Actuators</a:t>
            </a:r>
            <a:endParaRPr b="1" sz="16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1" name="Google Shape;381;p34"/>
          <p:cNvSpPr txBox="1"/>
          <p:nvPr>
            <p:ph type="title"/>
          </p:nvPr>
        </p:nvSpPr>
        <p:spPr>
          <a:xfrm>
            <a:off x="1330400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Block Diagram (New)</a:t>
            </a:r>
            <a:endParaRPr b="1"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5" y="1867875"/>
            <a:ext cx="7349046" cy="28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/>
          <p:nvPr/>
        </p:nvSpPr>
        <p:spPr>
          <a:xfrm>
            <a:off x="8574650" y="859800"/>
            <a:ext cx="278700" cy="2985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8574650" y="1345350"/>
            <a:ext cx="278700" cy="298500"/>
          </a:xfrm>
          <a:prstGeom prst="ellipse">
            <a:avLst/>
          </a:prstGeom>
          <a:solidFill>
            <a:srgbClr val="37C51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8574650" y="1830888"/>
            <a:ext cx="278700" cy="2985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8574650" y="2316450"/>
            <a:ext cx="278700" cy="298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34"/>
          <p:cNvCxnSpPr/>
          <p:nvPr/>
        </p:nvCxnSpPr>
        <p:spPr>
          <a:xfrm>
            <a:off x="2879225" y="3146275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25757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type="title"/>
          </p:nvPr>
        </p:nvSpPr>
        <p:spPr>
          <a:xfrm>
            <a:off x="1996950" y="35047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Setup</a:t>
            </a:r>
            <a:endParaRPr/>
          </a:p>
        </p:txBody>
      </p:sp>
      <p:pic>
        <p:nvPicPr>
          <p:cNvPr id="393" name="Google Shape;3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75" y="2614994"/>
            <a:ext cx="2574124" cy="17772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35"/>
          <p:cNvGraphicFramePr/>
          <p:nvPr/>
        </p:nvGraphicFramePr>
        <p:xfrm>
          <a:off x="314425" y="121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{8C79AB0D-55CB-4A3E-A757-3524B0CDD001}</a:tableStyleId>
              </a:tblPr>
              <a:tblGrid>
                <a:gridCol w="2735925"/>
                <a:gridCol w="2915025"/>
                <a:gridCol w="2825475"/>
              </a:tblGrid>
              <a:tr h="47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Front View</a:t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Side View</a:t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Top View</a:t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334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3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75" y="2595075"/>
            <a:ext cx="2407599" cy="18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025" y="2615000"/>
            <a:ext cx="2632974" cy="18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